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22"/>
  </p:notesMasterIdLst>
  <p:sldIdLst>
    <p:sldId id="317" r:id="rId3"/>
    <p:sldId id="313" r:id="rId4"/>
    <p:sldId id="319" r:id="rId5"/>
    <p:sldId id="320" r:id="rId6"/>
    <p:sldId id="321" r:id="rId7"/>
    <p:sldId id="290" r:id="rId8"/>
    <p:sldId id="318" r:id="rId9"/>
    <p:sldId id="291" r:id="rId10"/>
    <p:sldId id="257" r:id="rId11"/>
    <p:sldId id="327" r:id="rId12"/>
    <p:sldId id="292" r:id="rId13"/>
    <p:sldId id="323" r:id="rId14"/>
    <p:sldId id="322" r:id="rId15"/>
    <p:sldId id="324" r:id="rId16"/>
    <p:sldId id="325" r:id="rId17"/>
    <p:sldId id="326" r:id="rId18"/>
    <p:sldId id="282" r:id="rId19"/>
    <p:sldId id="329" r:id="rId20"/>
    <p:sldId id="330" r:id="rId2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05" autoAdjust="0"/>
    <p:restoredTop sz="94660"/>
  </p:normalViewPr>
  <p:slideViewPr>
    <p:cSldViewPr showGuides="1">
      <p:cViewPr varScale="1">
        <p:scale>
          <a:sx n="83" d="100"/>
          <a:sy n="83" d="100"/>
        </p:scale>
        <p:origin x="-850" y="-7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F3D2F3-BACC-4A6F-95C2-FE9597716E85}" type="datetimeFigureOut">
              <a:rPr lang="en-US" smtClean="0"/>
              <a:t>7/5/2016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F07CD9-DFE1-4D21-AF36-2BE44956C8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778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8E714D-55F0-478F-AFA2-2E1E291A252C}" type="datetimeFigureOut">
              <a:rPr lang="en-US" smtClean="0"/>
              <a:t>7/5/2016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E7734-5C3E-44F7-8275-59DF737FC4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25162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8E714D-55F0-478F-AFA2-2E1E291A252C}" type="datetimeFigureOut">
              <a:rPr lang="en-US" smtClean="0"/>
              <a:t>7/5/2016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E7734-5C3E-44F7-8275-59DF737FC4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9688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8E714D-55F0-478F-AFA2-2E1E291A252C}" type="datetimeFigureOut">
              <a:rPr lang="en-US" smtClean="0"/>
              <a:t>7/5/2016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E7734-5C3E-44F7-8275-59DF737FC4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4051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8E714D-55F0-478F-AFA2-2E1E291A252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7/5/2016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E7734-5C3E-44F7-8275-59DF737FC4E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6896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8E714D-55F0-478F-AFA2-2E1E291A252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7/5/2016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E7734-5C3E-44F7-8275-59DF737FC4E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91308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8E714D-55F0-478F-AFA2-2E1E291A252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7/5/2016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E7734-5C3E-44F7-8275-59DF737FC4E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69866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8E714D-55F0-478F-AFA2-2E1E291A252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7/5/2016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E7734-5C3E-44F7-8275-59DF737FC4E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313601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8E714D-55F0-478F-AFA2-2E1E291A252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7/5/2016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E7734-5C3E-44F7-8275-59DF737FC4E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096245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8E714D-55F0-478F-AFA2-2E1E291A252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7/5/2016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E7734-5C3E-44F7-8275-59DF737FC4E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388287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8E714D-55F0-478F-AFA2-2E1E291A252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7/5/2016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E7734-5C3E-44F7-8275-59DF737FC4E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719312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8E714D-55F0-478F-AFA2-2E1E291A252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7/5/2016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E7734-5C3E-44F7-8275-59DF737FC4E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29893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8E714D-55F0-478F-AFA2-2E1E291A252C}" type="datetimeFigureOut">
              <a:rPr lang="en-US" smtClean="0"/>
              <a:t>7/5/2016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E7734-5C3E-44F7-8275-59DF737FC4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78799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8E714D-55F0-478F-AFA2-2E1E291A252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7/5/2016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E7734-5C3E-44F7-8275-59DF737FC4E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666496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8E714D-55F0-478F-AFA2-2E1E291A252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7/5/2016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E7734-5C3E-44F7-8275-59DF737FC4E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464362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8E714D-55F0-478F-AFA2-2E1E291A252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7/5/2016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E7734-5C3E-44F7-8275-59DF737FC4E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04604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8E714D-55F0-478F-AFA2-2E1E291A252C}" type="datetimeFigureOut">
              <a:rPr lang="en-US" smtClean="0"/>
              <a:t>7/5/2016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E7734-5C3E-44F7-8275-59DF737FC4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6872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8E714D-55F0-478F-AFA2-2E1E291A252C}" type="datetimeFigureOut">
              <a:rPr lang="en-US" smtClean="0"/>
              <a:t>7/5/2016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E7734-5C3E-44F7-8275-59DF737FC4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5776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8E714D-55F0-478F-AFA2-2E1E291A252C}" type="datetimeFigureOut">
              <a:rPr lang="en-US" smtClean="0"/>
              <a:t>7/5/2016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E7734-5C3E-44F7-8275-59DF737FC4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23153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8E714D-55F0-478F-AFA2-2E1E291A252C}" type="datetimeFigureOut">
              <a:rPr lang="en-US" smtClean="0"/>
              <a:t>7/5/2016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E7734-5C3E-44F7-8275-59DF737FC4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4846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8E714D-55F0-478F-AFA2-2E1E291A252C}" type="datetimeFigureOut">
              <a:rPr lang="en-US" smtClean="0"/>
              <a:t>7/5/2016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E7734-5C3E-44F7-8275-59DF737FC4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5886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8E714D-55F0-478F-AFA2-2E1E291A252C}" type="datetimeFigureOut">
              <a:rPr lang="en-US" smtClean="0"/>
              <a:t>7/5/2016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E7734-5C3E-44F7-8275-59DF737FC4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6841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8E714D-55F0-478F-AFA2-2E1E291A252C}" type="datetimeFigureOut">
              <a:rPr lang="en-US" smtClean="0"/>
              <a:t>7/5/2016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E7734-5C3E-44F7-8275-59DF737FC4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8892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8E714D-55F0-478F-AFA2-2E1E291A252C}" type="datetimeFigureOut">
              <a:rPr lang="en-US" smtClean="0"/>
              <a:t>7/5/2016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AE7734-5C3E-44F7-8275-59DF737FC4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4700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aturation sat="8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8E714D-55F0-478F-AFA2-2E1E291A252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7/5/2016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AE7734-5C3E-44F7-8275-59DF737FC4E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43447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8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0.png"/><Relationship Id="rId10" Type="http://schemas.openxmlformats.org/officeDocument/2006/relationships/image" Target="../media/image13.png"/><Relationship Id="rId4" Type="http://schemas.openxmlformats.org/officeDocument/2006/relationships/image" Target="../media/image9.png"/><Relationship Id="rId9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57200" y="0"/>
            <a:ext cx="8229600" cy="2819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>
                <a:solidFill>
                  <a:prstClr val="black"/>
                </a:solidFill>
                <a:latin typeface="Corbel" panose="020B0503020204020204" pitchFamily="34" charset="0"/>
              </a:rPr>
              <a:t>Introduction to GIS</a:t>
            </a:r>
          </a:p>
          <a:p>
            <a:r>
              <a:rPr lang="en-US" sz="2800" i="1" dirty="0" smtClean="0">
                <a:solidFill>
                  <a:prstClr val="black"/>
                </a:solidFill>
                <a:latin typeface="Corbel" panose="020B0503020204020204" pitchFamily="34" charset="0"/>
              </a:rPr>
              <a:t>through Quantum GIS</a:t>
            </a:r>
          </a:p>
          <a:p>
            <a:r>
              <a:rPr lang="en-US" sz="3600" b="1" dirty="0" smtClean="0">
                <a:solidFill>
                  <a:prstClr val="black"/>
                </a:solidFill>
                <a:latin typeface="Corbel" panose="020B0503020204020204" pitchFamily="34" charset="0"/>
              </a:rPr>
              <a:t>Day 1: Software Day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3810000"/>
            <a:ext cx="8229600" cy="2316163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algn="ctr">
              <a:buFont typeface="Arial" panose="020B0604020202020204" pitchFamily="34" charset="0"/>
              <a:buNone/>
            </a:pPr>
            <a:r>
              <a:rPr lang="en-US" i="1" dirty="0" smtClean="0">
                <a:solidFill>
                  <a:prstClr val="black"/>
                </a:solidFill>
                <a:latin typeface="Corbel" panose="020B0503020204020204" pitchFamily="34" charset="0"/>
              </a:rPr>
              <a:t>offered by Valley Stewardship Network</a:t>
            </a:r>
          </a:p>
          <a:p>
            <a:pPr marL="457200" lvl="1" indent="0" algn="ctr">
              <a:buFont typeface="Arial" panose="020B0604020202020204" pitchFamily="34" charset="0"/>
              <a:buNone/>
            </a:pPr>
            <a:r>
              <a:rPr lang="en-US" i="1" dirty="0" smtClean="0">
                <a:solidFill>
                  <a:prstClr val="black"/>
                </a:solidFill>
                <a:latin typeface="Corbel" panose="020B0503020204020204" pitchFamily="34" charset="0"/>
              </a:rPr>
              <a:t>taught and prepared by Legion GIS, LLC</a:t>
            </a:r>
          </a:p>
          <a:p>
            <a:pPr marL="457200" lvl="1" indent="0" algn="ctr">
              <a:buFont typeface="Arial" panose="020B0604020202020204" pitchFamily="34" charset="0"/>
              <a:buNone/>
            </a:pPr>
            <a:endParaRPr lang="en-US" sz="2000" i="1" dirty="0">
              <a:solidFill>
                <a:prstClr val="black"/>
              </a:solidFill>
              <a:latin typeface="Corbel" panose="020B0503020204020204" pitchFamily="34" charset="0"/>
            </a:endParaRPr>
          </a:p>
          <a:p>
            <a:pPr marL="457200" lvl="1" indent="0" algn="ctr">
              <a:buFont typeface="Arial" panose="020B0604020202020204" pitchFamily="34" charset="0"/>
              <a:buNone/>
            </a:pPr>
            <a:r>
              <a:rPr lang="en-US" sz="2000" i="1" dirty="0" smtClean="0">
                <a:solidFill>
                  <a:prstClr val="black"/>
                </a:solidFill>
                <a:latin typeface="Corbel" panose="020B0503020204020204" pitchFamily="34" charset="0"/>
              </a:rPr>
              <a:t>July 2016</a:t>
            </a:r>
          </a:p>
        </p:txBody>
      </p:sp>
    </p:spTree>
    <p:extLst>
      <p:ext uri="{BB962C8B-B14F-4D97-AF65-F5344CB8AC3E}">
        <p14:creationId xmlns:p14="http://schemas.microsoft.com/office/powerpoint/2010/main" val="3818719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rbel" panose="020B0503020204020204" pitchFamily="34" charset="0"/>
              </a:rPr>
              <a:t>Desktop vs. Server-Side software</a:t>
            </a:r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91573"/>
            <a:ext cx="8229600" cy="685799"/>
          </a:xfrm>
        </p:spPr>
        <p:txBody>
          <a:bodyPr>
            <a:normAutofit fontScale="92500"/>
          </a:bodyPr>
          <a:lstStyle/>
          <a:p>
            <a:r>
              <a:rPr lang="en-US" dirty="0" smtClean="0">
                <a:latin typeface="Corbel" panose="020B0503020204020204" pitchFamily="34" charset="0"/>
              </a:rPr>
              <a:t>Desktop is installed and used on your computer</a:t>
            </a:r>
          </a:p>
          <a:p>
            <a:endParaRPr lang="en-US" dirty="0">
              <a:latin typeface="Corbel" panose="020B0503020204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4719888"/>
            <a:ext cx="1143000" cy="1757559"/>
          </a:xfrm>
          <a:prstGeom prst="rect">
            <a:avLst/>
          </a:prstGeom>
        </p:spPr>
      </p:pic>
      <p:pic>
        <p:nvPicPr>
          <p:cNvPr id="1026" name="Picture 2" descr="http://uxrepo.com/static/icon-sets/ocha/png32/256/000000/computer-256-000000.pn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5598668"/>
            <a:ext cx="858401" cy="858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www.clipartbest.com/cliparts/nTX/B5L/nTXB5LKTB.png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9022" y="4906338"/>
            <a:ext cx="403778" cy="823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/>
          <p:cNvCxnSpPr/>
          <p:nvPr/>
        </p:nvCxnSpPr>
        <p:spPr>
          <a:xfrm flipV="1">
            <a:off x="1828800" y="5901258"/>
            <a:ext cx="3048000" cy="73800"/>
          </a:xfrm>
          <a:prstGeom prst="straightConnector1">
            <a:avLst/>
          </a:prstGeom>
          <a:ln w="28575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/>
        </p:nvGrpSpPr>
        <p:grpSpPr>
          <a:xfrm>
            <a:off x="4876801" y="5271317"/>
            <a:ext cx="1101435" cy="1062558"/>
            <a:chOff x="4315129" y="5272029"/>
            <a:chExt cx="865413" cy="838200"/>
          </a:xfrm>
        </p:grpSpPr>
        <p:pic>
          <p:nvPicPr>
            <p:cNvPr id="1030" name="Picture 6" descr="http://i.stack.imgur.com/3ZGvh.png"/>
            <p:cNvPicPr>
              <a:picLocks noChangeAspect="1" noChangeArrowheads="1"/>
            </p:cNvPicPr>
            <p:nvPr/>
          </p:nvPicPr>
          <p:blipFill>
            <a:blip r:embed="rId5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15129" y="5272029"/>
              <a:ext cx="838200" cy="838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/>
            <p:cNvSpPr txBox="1"/>
            <p:nvPr/>
          </p:nvSpPr>
          <p:spPr>
            <a:xfrm>
              <a:off x="4494742" y="5613359"/>
              <a:ext cx="685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solidFill>
                    <a:schemeClr val="accent1">
                      <a:lumMod val="75000"/>
                    </a:schemeClr>
                  </a:solidFill>
                  <a:latin typeface="Corbel" panose="020B0503020204020204" pitchFamily="34" charset="0"/>
                </a:rPr>
                <a:t>http</a:t>
              </a:r>
            </a:p>
          </p:txBody>
        </p:sp>
      </p:grpSp>
      <p:cxnSp>
        <p:nvCxnSpPr>
          <p:cNvPr id="15" name="Straight Arrow Connector 14"/>
          <p:cNvCxnSpPr/>
          <p:nvPr/>
        </p:nvCxnSpPr>
        <p:spPr>
          <a:xfrm>
            <a:off x="3505200" y="5435211"/>
            <a:ext cx="1371600" cy="348621"/>
          </a:xfrm>
          <a:prstGeom prst="straightConnector1">
            <a:avLst/>
          </a:prstGeom>
          <a:ln w="28575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1" descr="E:\presentations\IntroGISCourse\QGis_Logo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8137" y="2285999"/>
            <a:ext cx="644371" cy="710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186551" y="2285999"/>
            <a:ext cx="685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/>
              <a:t>+</a:t>
            </a:r>
            <a:endParaRPr lang="en-US" sz="4800" dirty="0"/>
          </a:p>
        </p:txBody>
      </p:sp>
      <p:sp>
        <p:nvSpPr>
          <p:cNvPr id="20" name="TextBox 19"/>
          <p:cNvSpPr txBox="1"/>
          <p:nvPr/>
        </p:nvSpPr>
        <p:spPr>
          <a:xfrm>
            <a:off x="4267200" y="2285999"/>
            <a:ext cx="685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/>
              <a:t>=</a:t>
            </a:r>
            <a:endParaRPr lang="en-US" sz="4800" dirty="0"/>
          </a:p>
        </p:txBody>
      </p:sp>
      <p:grpSp>
        <p:nvGrpSpPr>
          <p:cNvPr id="9" name="Group 8"/>
          <p:cNvGrpSpPr/>
          <p:nvPr/>
        </p:nvGrpSpPr>
        <p:grpSpPr>
          <a:xfrm>
            <a:off x="5076235" y="2285162"/>
            <a:ext cx="1121004" cy="1121004"/>
            <a:chOff x="6125873" y="2156810"/>
            <a:chExt cx="1121004" cy="1121004"/>
          </a:xfrm>
        </p:grpSpPr>
        <p:pic>
          <p:nvPicPr>
            <p:cNvPr id="26" name="Picture 2" descr="http://uxrepo.com/static/icon-sets/ocha/png32/256/000000/computer-256-000000.png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25873" y="2156810"/>
              <a:ext cx="1121004" cy="11210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11" descr="E:\presentations\IntroGISCourse\QGis_Logo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89628" y="2183515"/>
              <a:ext cx="644371" cy="7100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8" name="Content Placeholder 2"/>
          <p:cNvSpPr txBox="1">
            <a:spLocks/>
          </p:cNvSpPr>
          <p:nvPr/>
        </p:nvSpPr>
        <p:spPr>
          <a:xfrm>
            <a:off x="495300" y="3581400"/>
            <a:ext cx="8229600" cy="144082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latin typeface="Corbel" panose="020B0503020204020204" pitchFamily="34" charset="0"/>
              </a:rPr>
              <a:t>Server-side software is installed on a server somewhere, and you access it through the internet</a:t>
            </a:r>
          </a:p>
        </p:txBody>
      </p:sp>
      <p:pic>
        <p:nvPicPr>
          <p:cNvPr id="30" name="Picture 2" descr="http://uxrepo.com/static/icon-sets/ocha/png32/256/000000/computer-256-000000.pn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2285999"/>
            <a:ext cx="1121004" cy="1121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E:\presentations\IntroGISCourse\google-apps-icone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1348" y="5442376"/>
            <a:ext cx="527410" cy="511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6" name="Straight Arrow Connector 35"/>
          <p:cNvCxnSpPr/>
          <p:nvPr/>
        </p:nvCxnSpPr>
        <p:spPr>
          <a:xfrm flipV="1">
            <a:off x="5984361" y="5880759"/>
            <a:ext cx="1330839" cy="7075"/>
          </a:xfrm>
          <a:prstGeom prst="straightConnector1">
            <a:avLst/>
          </a:prstGeom>
          <a:ln w="28575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0401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14399" y="457200"/>
            <a:ext cx="73914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smtClean="0">
                <a:latin typeface="Corbel" panose="020B0503020204020204" pitchFamily="34" charset="0"/>
              </a:rPr>
              <a:t>About software development and licensing:</a:t>
            </a:r>
          </a:p>
          <a:p>
            <a:r>
              <a:rPr lang="en-US" sz="3600" i="1" dirty="0" smtClean="0">
                <a:latin typeface="Corbel" panose="020B0503020204020204" pitchFamily="34" charset="0"/>
              </a:rPr>
              <a:t>Open Source vs. Proprietary</a:t>
            </a:r>
            <a:endParaRPr lang="en-US" sz="3600" i="1" dirty="0">
              <a:latin typeface="Corbel" panose="020B0503020204020204" pitchFamily="34" charset="0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1371600"/>
            <a:ext cx="8229600" cy="5105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US" dirty="0" smtClean="0">
                <a:latin typeface="Corbel" panose="020B0503020204020204" pitchFamily="34" charset="0"/>
              </a:rPr>
              <a:t>		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96991" y="1828800"/>
            <a:ext cx="7391401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orbel" panose="020B0503020204020204" pitchFamily="34" charset="0"/>
              </a:rPr>
              <a:t>FOSS (Free and Open Source Software)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Corbel" panose="020B0503020204020204" pitchFamily="34" charset="0"/>
              </a:rPr>
              <a:t>developed in the public domain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Corbel" panose="020B0503020204020204" pitchFamily="34" charset="0"/>
              </a:rPr>
              <a:t>anyone can use it, contribute, or create plugins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Corbel" panose="020B0503020204020204" pitchFamily="34" charset="0"/>
              </a:rPr>
              <a:t>published under one of many open source licenses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Corbel" panose="020B0503020204020204" pitchFamily="34" charset="0"/>
              </a:rPr>
              <a:t>free</a:t>
            </a:r>
          </a:p>
          <a:p>
            <a:endParaRPr lang="en-US" sz="2400" dirty="0">
              <a:latin typeface="Corbel" panose="020B0503020204020204" pitchFamily="34" charset="0"/>
            </a:endParaRPr>
          </a:p>
          <a:p>
            <a:r>
              <a:rPr lang="en-US" sz="2400" dirty="0" smtClean="0">
                <a:latin typeface="Corbel" panose="020B0503020204020204" pitchFamily="34" charset="0"/>
              </a:rPr>
              <a:t>Proprietary Software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Corbel" panose="020B0503020204020204" pitchFamily="34" charset="0"/>
              </a:rPr>
              <a:t>developed and copyrighted by an entity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Corbel" panose="020B0503020204020204" pitchFamily="34" charset="0"/>
              </a:rPr>
              <a:t>licensing and use depend on the product</a:t>
            </a:r>
          </a:p>
          <a:p>
            <a:pPr lvl="1"/>
            <a:r>
              <a:rPr lang="en-US" sz="2400" dirty="0" smtClean="0">
                <a:latin typeface="Corbel" panose="020B0503020204020204" pitchFamily="34" charset="0"/>
              </a:rPr>
              <a:t>(e.g. MS Office business license vs. home license)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Corbel" panose="020B0503020204020204" pitchFamily="34" charset="0"/>
              </a:rPr>
              <a:t>generally not free, potentially very expensive</a:t>
            </a:r>
          </a:p>
        </p:txBody>
      </p:sp>
    </p:spTree>
    <p:extLst>
      <p:ext uri="{BB962C8B-B14F-4D97-AF65-F5344CB8AC3E}">
        <p14:creationId xmlns:p14="http://schemas.microsoft.com/office/powerpoint/2010/main" val="4115270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81643" y="457200"/>
            <a:ext cx="78241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smtClean="0">
                <a:latin typeface="Corbel" panose="020B0503020204020204" pitchFamily="34" charset="0"/>
              </a:rPr>
              <a:t>Open source technology encourages interoperability between platforms and software… no real incentive to create completely stand-alone applications. For example: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1371600"/>
            <a:ext cx="8229600" cy="5105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US" dirty="0" smtClean="0">
                <a:latin typeface="Corbel" panose="020B0503020204020204" pitchFamily="34" charset="0"/>
              </a:rPr>
              <a:t>		</a:t>
            </a:r>
          </a:p>
        </p:txBody>
      </p:sp>
      <p:pic>
        <p:nvPicPr>
          <p:cNvPr id="7" name="Picture 11" descr="E:\presentations\IntroGISCourse\QGis_Logo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643" y="3441503"/>
            <a:ext cx="1387472" cy="1528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9" descr="C:\Users\LEGION-GIS\Downloads\python-logo-master-flat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099" y="5024273"/>
            <a:ext cx="2253350" cy="977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/>
          <p:cNvGrpSpPr/>
          <p:nvPr/>
        </p:nvGrpSpPr>
        <p:grpSpPr>
          <a:xfrm>
            <a:off x="1833511" y="5002005"/>
            <a:ext cx="1819560" cy="1735527"/>
            <a:chOff x="1737108" y="4929242"/>
            <a:chExt cx="1819560" cy="1735527"/>
          </a:xfrm>
        </p:grpSpPr>
        <p:pic>
          <p:nvPicPr>
            <p:cNvPr id="6147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86192" y="4929242"/>
              <a:ext cx="945384" cy="1047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2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32893" y="5081642"/>
              <a:ext cx="945384" cy="1047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3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09800" y="5289143"/>
              <a:ext cx="945384" cy="1047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4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11284" y="5441615"/>
              <a:ext cx="945384" cy="1047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5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37108" y="5391820"/>
              <a:ext cx="945384" cy="1047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6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57400" y="5617019"/>
              <a:ext cx="945384" cy="1047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7" name="TextBox 16"/>
          <p:cNvSpPr txBox="1"/>
          <p:nvPr/>
        </p:nvSpPr>
        <p:spPr>
          <a:xfrm>
            <a:off x="304801" y="1828800"/>
            <a:ext cx="851654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latin typeface="Corbel" panose="020B0503020204020204" pitchFamily="34" charset="0"/>
              </a:rPr>
              <a:t>Q</a:t>
            </a:r>
            <a:r>
              <a:rPr lang="en-US" sz="2400" i="1" dirty="0" smtClean="0">
                <a:latin typeface="Corbel" panose="020B0503020204020204" pitchFamily="34" charset="0"/>
              </a:rPr>
              <a:t>uantum GIS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i="1" dirty="0" smtClean="0">
                <a:latin typeface="Corbel" panose="020B0503020204020204" pitchFamily="34" charset="0"/>
              </a:rPr>
              <a:t>Uses GDAL/OGR tool libraries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i="1" dirty="0" smtClean="0">
                <a:latin typeface="Corbel" panose="020B0503020204020204" pitchFamily="34" charset="0"/>
              </a:rPr>
              <a:t>Allows for close integration with Python programming language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i="1" dirty="0" smtClean="0">
                <a:latin typeface="Corbel" panose="020B0503020204020204" pitchFamily="34" charset="0"/>
              </a:rPr>
              <a:t>Supports the integration of plugins created by people anywhere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 flipH="1" flipV="1">
            <a:off x="2057400" y="3924300"/>
            <a:ext cx="4495800" cy="384039"/>
          </a:xfrm>
          <a:prstGeom prst="straightConnector1">
            <a:avLst/>
          </a:prstGeom>
          <a:ln w="28575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 flipV="1">
            <a:off x="2057400" y="4495800"/>
            <a:ext cx="2514600" cy="658607"/>
          </a:xfrm>
          <a:prstGeom prst="straightConnector1">
            <a:avLst/>
          </a:prstGeom>
          <a:ln w="28575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 flipV="1">
            <a:off x="1676400" y="4970325"/>
            <a:ext cx="381001" cy="564725"/>
          </a:xfrm>
          <a:prstGeom prst="straightConnector1">
            <a:avLst/>
          </a:prstGeom>
          <a:ln w="28575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2" descr="E:\presentations\IntroGISCourse\2000px-GDALLogoColor.svg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7698" y="3728900"/>
            <a:ext cx="1198167" cy="1323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4224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14399" y="457200"/>
            <a:ext cx="73914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smtClean="0">
                <a:latin typeface="Corbel" panose="020B0503020204020204" pitchFamily="34" charset="0"/>
              </a:rPr>
              <a:t>Proprietary vs. open extends to data:</a:t>
            </a:r>
          </a:p>
          <a:p>
            <a:r>
              <a:rPr lang="en-US" sz="3600" i="1" dirty="0" smtClean="0">
                <a:latin typeface="Corbel" panose="020B0503020204020204" pitchFamily="34" charset="0"/>
              </a:rPr>
              <a:t>But open data is everywhere!</a:t>
            </a:r>
            <a:endParaRPr lang="en-US" sz="3600" i="1" dirty="0">
              <a:latin typeface="Corbel" panose="020B0503020204020204" pitchFamily="34" charset="0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1371600"/>
            <a:ext cx="8229600" cy="5105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US" dirty="0" smtClean="0">
                <a:latin typeface="Corbel" panose="020B0503020204020204" pitchFamily="34" charset="0"/>
              </a:rPr>
              <a:t>		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96991" y="1828800"/>
            <a:ext cx="739140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orbel" panose="020B0503020204020204" pitchFamily="34" charset="0"/>
              </a:rPr>
              <a:t>Open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Corbel" panose="020B0503020204020204" pitchFamily="34" charset="0"/>
              </a:rPr>
              <a:t>e.g. the majority of US government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Corbel" panose="020B0503020204020204" pitchFamily="34" charset="0"/>
              </a:rPr>
              <a:t>accessible to the public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Corbel" panose="020B0503020204020204" pitchFamily="34" charset="0"/>
              </a:rPr>
              <a:t>free, or small “time and materials” fees</a:t>
            </a:r>
          </a:p>
          <a:p>
            <a:endParaRPr lang="en-US" sz="2400" dirty="0">
              <a:latin typeface="Corbel" panose="020B0503020204020204" pitchFamily="34" charset="0"/>
            </a:endParaRPr>
          </a:p>
          <a:p>
            <a:r>
              <a:rPr lang="en-US" sz="2400" dirty="0" smtClean="0">
                <a:latin typeface="Corbel" panose="020B0503020204020204" pitchFamily="34" charset="0"/>
              </a:rPr>
              <a:t>Proprietary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Corbel" panose="020B0503020204020204" pitchFamily="34" charset="0"/>
              </a:rPr>
              <a:t>e.g. an energy company’s customer address list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orbel" panose="020B0503020204020204" pitchFamily="34" charset="0"/>
              </a:rPr>
              <a:t>not accessible to the public (in raw format</a:t>
            </a:r>
            <a:r>
              <a:rPr lang="en-US" sz="2400" dirty="0" smtClean="0">
                <a:latin typeface="Corbel" panose="020B0503020204020204" pitchFamily="34" charset="0"/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Corbel" panose="020B0503020204020204" pitchFamily="34" charset="0"/>
              </a:rPr>
              <a:t>if it is accessible, generally not free</a:t>
            </a:r>
          </a:p>
        </p:txBody>
      </p:sp>
    </p:spTree>
    <p:extLst>
      <p:ext uri="{BB962C8B-B14F-4D97-AF65-F5344CB8AC3E}">
        <p14:creationId xmlns:p14="http://schemas.microsoft.com/office/powerpoint/2010/main" val="155031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>
                <a:latin typeface="Corbel" panose="020B0503020204020204" pitchFamily="34" charset="0"/>
              </a:rPr>
              <a:t>google maps = a proprietary GIS</a:t>
            </a:r>
            <a:endParaRPr lang="en-US" sz="3600" dirty="0">
              <a:latin typeface="Corbel" panose="020B0503020204020204" pitchFamily="34" charset="0"/>
            </a:endParaRPr>
          </a:p>
        </p:txBody>
      </p:sp>
      <p:pic>
        <p:nvPicPr>
          <p:cNvPr id="7170" name="Picture 2" descr="E:\presentations\IntroGISCourse\gmaps_roads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447800"/>
            <a:ext cx="8229045" cy="4464050"/>
          </a:xfrm>
          <a:prstGeom prst="rect">
            <a:avLst/>
          </a:prstGeom>
          <a:noFill/>
          <a:ln w="254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5458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>
                <a:latin typeface="Corbel" panose="020B0503020204020204" pitchFamily="34" charset="0"/>
              </a:rPr>
              <a:t>open street map = an open GIS</a:t>
            </a:r>
            <a:endParaRPr lang="en-US" sz="3600" dirty="0">
              <a:latin typeface="Corbel" panose="020B0503020204020204" pitchFamily="34" charset="0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7200" y="1447800"/>
            <a:ext cx="8229044" cy="4464050"/>
          </a:xfrm>
          <a:prstGeom prst="rect">
            <a:avLst/>
          </a:prstGeom>
          <a:noFill/>
          <a:ln w="254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l 3"/>
          <p:cNvSpPr/>
          <p:nvPr/>
        </p:nvSpPr>
        <p:spPr>
          <a:xfrm>
            <a:off x="533400" y="3581400"/>
            <a:ext cx="2667000" cy="176637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851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>
                <a:latin typeface="Corbel" panose="020B0503020204020204" pitchFamily="34" charset="0"/>
              </a:rPr>
              <a:t>…anyone can enter or correct data</a:t>
            </a:r>
            <a:endParaRPr lang="en-US" sz="3600" dirty="0">
              <a:latin typeface="Corbel" panose="020B0503020204020204" pitchFamily="34" charset="0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7200" y="1447800"/>
            <a:ext cx="8229044" cy="4464050"/>
          </a:xfrm>
          <a:prstGeom prst="rect">
            <a:avLst/>
          </a:prstGeom>
          <a:noFill/>
          <a:ln w="254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l 3"/>
          <p:cNvSpPr/>
          <p:nvPr/>
        </p:nvSpPr>
        <p:spPr>
          <a:xfrm>
            <a:off x="533400" y="3581400"/>
            <a:ext cx="2667000" cy="176637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851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ww.natchitoches.net/wp-content/gallery-nnet/crnha/photo_cane_river_lake.jpg"/>
          <p:cNvPicPr>
            <a:picLocks noChangeAspect="1" noChangeArrowheads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brightnessContrast bright="34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3946" y="0"/>
            <a:ext cx="917302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 smtClean="0">
                <a:latin typeface="Corbel" panose="020B0503020204020204" pitchFamily="34" charset="0"/>
              </a:rPr>
              <a:t>questions and break time…</a:t>
            </a:r>
            <a:endParaRPr lang="en-US" sz="3600" dirty="0"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8174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4" y="3243819"/>
            <a:ext cx="7696200" cy="1933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Corbel" panose="020B0503020204020204" pitchFamily="34" charset="0"/>
              </a:rPr>
              <a:t>Quick </a:t>
            </a:r>
            <a:r>
              <a:rPr lang="en-US" dirty="0" smtClean="0">
                <a:latin typeface="Corbel" panose="020B0503020204020204" pitchFamily="34" charset="0"/>
              </a:rPr>
              <a:t>note on </a:t>
            </a:r>
            <a:r>
              <a:rPr lang="en-US" dirty="0" smtClean="0">
                <a:latin typeface="Corbel" panose="020B0503020204020204" pitchFamily="34" charset="0"/>
              </a:rPr>
              <a:t>zip files!</a:t>
            </a:r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79804" y="1295400"/>
            <a:ext cx="802723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Corbel" panose="020B0503020204020204" pitchFamily="34" charset="0"/>
              </a:rPr>
              <a:t>Zip Files are compressed folders that must be “unzipped” before you can use them.</a:t>
            </a:r>
            <a:endParaRPr lang="en-US" sz="2400" dirty="0">
              <a:latin typeface="Corbel" panose="020B0503020204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>
              <a:latin typeface="Corbel" panose="020B0503020204020204" pitchFamily="34" charset="0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2286003" y="4898472"/>
            <a:ext cx="685802" cy="27892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2119490"/>
            <a:ext cx="7791450" cy="75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Oval 19"/>
          <p:cNvSpPr/>
          <p:nvPr/>
        </p:nvSpPr>
        <p:spPr>
          <a:xfrm>
            <a:off x="533400" y="2544439"/>
            <a:ext cx="495300" cy="27892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79804" y="2939019"/>
            <a:ext cx="802723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Corbel" panose="020B0503020204020204" pitchFamily="34" charset="0"/>
              </a:rPr>
              <a:t>Right-click on the file to unzip</a:t>
            </a:r>
            <a:endParaRPr lang="en-US" sz="2400" dirty="0">
              <a:latin typeface="Corbel" panose="020B0503020204020204" pitchFamily="34" charset="0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2159123" y="4615419"/>
            <a:ext cx="1269881" cy="27892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050" y="5899219"/>
            <a:ext cx="7772400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Rectangle 23"/>
          <p:cNvSpPr/>
          <p:nvPr/>
        </p:nvSpPr>
        <p:spPr>
          <a:xfrm>
            <a:off x="679803" y="5410122"/>
            <a:ext cx="802723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Corbel" panose="020B0503020204020204" pitchFamily="34" charset="0"/>
              </a:rPr>
              <a:t>Once unzipped, the normal “folder” icon will be used</a:t>
            </a:r>
            <a:endParaRPr lang="en-US" sz="2400" dirty="0">
              <a:latin typeface="Corbel" panose="020B0503020204020204" pitchFamily="34" charset="0"/>
            </a:endParaRPr>
          </a:p>
        </p:txBody>
      </p:sp>
      <p:sp>
        <p:nvSpPr>
          <p:cNvPr id="23" name="Oval 22"/>
          <p:cNvSpPr/>
          <p:nvPr/>
        </p:nvSpPr>
        <p:spPr>
          <a:xfrm>
            <a:off x="781050" y="6246881"/>
            <a:ext cx="495300" cy="27892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946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0" grpId="0" animBg="1"/>
      <p:bldP spid="8" grpId="0"/>
      <p:bldP spid="19" grpId="0" animBg="1"/>
      <p:bldP spid="24" grpId="0"/>
      <p:bldP spid="2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Corbel" panose="020B0503020204020204" pitchFamily="34" charset="0"/>
              </a:rPr>
              <a:t>Quick note on file extensions!</a:t>
            </a:r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79804" y="1295400"/>
            <a:ext cx="802723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Corbel" panose="020B0503020204020204" pitchFamily="34" charset="0"/>
              </a:rPr>
              <a:t>File extensions are the part of the filename that tell your computer how to interpret the file, i.e. what program to use to open it.</a:t>
            </a:r>
            <a:endParaRPr lang="en-US" sz="2400" dirty="0">
              <a:latin typeface="Corbel" panose="020B0503020204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>
              <a:latin typeface="Corbel" panose="020B0503020204020204" pitchFamily="34" charset="0"/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132" y="2661284"/>
            <a:ext cx="6124575" cy="3419475"/>
          </a:xfrm>
          <a:prstGeom prst="rect">
            <a:avLst/>
          </a:prstGeom>
          <a:noFill/>
          <a:ln w="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679802" y="6172200"/>
            <a:ext cx="802723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Corbel" panose="020B0503020204020204" pitchFamily="34" charset="0"/>
              </a:rPr>
              <a:t>Again</a:t>
            </a:r>
            <a:r>
              <a:rPr lang="en-US" sz="2400" dirty="0">
                <a:latin typeface="Corbel" panose="020B0503020204020204" pitchFamily="34" charset="0"/>
              </a:rPr>
              <a:t>, </a:t>
            </a:r>
            <a:r>
              <a:rPr lang="en-US" sz="2400" dirty="0" smtClean="0">
                <a:latin typeface="Corbel" panose="020B0503020204020204" pitchFamily="34" charset="0"/>
              </a:rPr>
              <a:t>GIS is basically data </a:t>
            </a:r>
            <a:r>
              <a:rPr lang="en-US" sz="2400" dirty="0">
                <a:latin typeface="Corbel" panose="020B0503020204020204" pitchFamily="34" charset="0"/>
              </a:rPr>
              <a:t>storage and interpretation</a:t>
            </a:r>
            <a:r>
              <a:rPr lang="en-US" sz="2400" dirty="0" smtClean="0">
                <a:latin typeface="Corbel" panose="020B0503020204020204" pitchFamily="34" charset="0"/>
              </a:rPr>
              <a:t>.</a:t>
            </a:r>
            <a:endParaRPr lang="en-US" sz="2400" dirty="0">
              <a:latin typeface="Corbel" panose="020B0503020204020204" pitchFamily="34" charset="0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3295650" y="4838642"/>
            <a:ext cx="495300" cy="27892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3706843" y="4533842"/>
            <a:ext cx="495300" cy="27892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3441941" y="4231560"/>
            <a:ext cx="495300" cy="27892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3952698" y="3928857"/>
            <a:ext cx="635119" cy="27892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3030748" y="3617527"/>
            <a:ext cx="495300" cy="27892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3278398" y="5131166"/>
            <a:ext cx="411193" cy="27892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3526048" y="5444592"/>
            <a:ext cx="571500" cy="27892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3602248" y="5752177"/>
            <a:ext cx="495300" cy="27892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872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3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495300" y="3810000"/>
            <a:ext cx="82296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 smtClean="0">
                <a:latin typeface="Corbel" panose="020B0503020204020204" pitchFamily="34" charset="0"/>
              </a:rPr>
              <a:t>Here’s an example we’re all familiar with…</a:t>
            </a:r>
            <a:endParaRPr lang="en-US" sz="2800" b="1" dirty="0">
              <a:latin typeface="Corbel" panose="020B0503020204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rbel" panose="020B0503020204020204" pitchFamily="34" charset="0"/>
              </a:rPr>
              <a:t>What is (a) </a:t>
            </a:r>
            <a:r>
              <a:rPr lang="en-US" dirty="0" smtClean="0">
                <a:latin typeface="Corbel" panose="020B0503020204020204" pitchFamily="34" charset="0"/>
              </a:rPr>
              <a:t>GIS?</a:t>
            </a:r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68300" y="1295400"/>
            <a:ext cx="82296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 smtClean="0">
                <a:latin typeface="Corbel" panose="020B0503020204020204" pitchFamily="34" charset="0"/>
              </a:rPr>
              <a:t>Geographic Information System =</a:t>
            </a:r>
          </a:p>
          <a:p>
            <a:pPr algn="ctr"/>
            <a:r>
              <a:rPr lang="en-US" sz="2800" dirty="0" smtClean="0">
                <a:latin typeface="Corbel" panose="020B0503020204020204" pitchFamily="34" charset="0"/>
              </a:rPr>
              <a:t> a map that is also a database, i.e. a </a:t>
            </a:r>
            <a:r>
              <a:rPr lang="en-US" sz="2800" b="1" dirty="0" smtClean="0">
                <a:latin typeface="Corbel" panose="020B0503020204020204" pitchFamily="34" charset="0"/>
              </a:rPr>
              <a:t>spatial database</a:t>
            </a:r>
            <a:endParaRPr lang="en-US" sz="2800" b="1" dirty="0"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9380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E:\presentations\IntroGISCourse\gmaps_roa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874" y="1513147"/>
            <a:ext cx="8440022" cy="4551103"/>
          </a:xfrm>
          <a:prstGeom prst="rect">
            <a:avLst/>
          </a:prstGeom>
          <a:noFill/>
          <a:ln w="254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>
                <a:latin typeface="Corbel" panose="020B0503020204020204" pitchFamily="34" charset="0"/>
              </a:rPr>
              <a:t>google maps = a super fancy GIS</a:t>
            </a:r>
            <a:endParaRPr lang="en-US" sz="3600" dirty="0">
              <a:latin typeface="Corbel" panose="020B0503020204020204" pitchFamily="34" charset="0"/>
            </a:endParaRPr>
          </a:p>
        </p:txBody>
      </p:sp>
      <p:sp>
        <p:nvSpPr>
          <p:cNvPr id="4" name="Oval 3"/>
          <p:cNvSpPr/>
          <p:nvPr/>
        </p:nvSpPr>
        <p:spPr>
          <a:xfrm>
            <a:off x="4724400" y="2743200"/>
            <a:ext cx="1124052" cy="130175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6019800" y="1600200"/>
            <a:ext cx="2781096" cy="40386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6912634" y="4905555"/>
            <a:ext cx="990600" cy="3048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2996962" y="3794125"/>
            <a:ext cx="1727438" cy="176637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3249939" y="4052804"/>
            <a:ext cx="1221484" cy="1249016"/>
            <a:chOff x="3249939" y="4052804"/>
            <a:chExt cx="1221484" cy="1249016"/>
          </a:xfrm>
        </p:grpSpPr>
        <p:cxnSp>
          <p:nvCxnSpPr>
            <p:cNvPr id="11" name="Straight Connector 10"/>
            <p:cNvCxnSpPr>
              <a:stCxn id="10" idx="7"/>
              <a:endCxn id="10" idx="3"/>
            </p:cNvCxnSpPr>
            <p:nvPr/>
          </p:nvCxnSpPr>
          <p:spPr>
            <a:xfrm flipH="1">
              <a:off x="3249939" y="4052804"/>
              <a:ext cx="1221484" cy="1249016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>
              <a:stCxn id="10" idx="1"/>
            </p:cNvCxnSpPr>
            <p:nvPr/>
          </p:nvCxnSpPr>
          <p:spPr>
            <a:xfrm>
              <a:off x="3249939" y="4052804"/>
              <a:ext cx="1206639" cy="1249016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Oval 20"/>
          <p:cNvSpPr/>
          <p:nvPr/>
        </p:nvSpPr>
        <p:spPr>
          <a:xfrm>
            <a:off x="2577862" y="5354243"/>
            <a:ext cx="838200" cy="7620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218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9" grpId="0" animBg="1"/>
      <p:bldP spid="10" grpId="0" animBg="1"/>
      <p:bldP spid="2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E:\presentations\IntroGISCourse\gmaps_aeria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874" y="1516811"/>
            <a:ext cx="8433229" cy="4547439"/>
          </a:xfrm>
          <a:prstGeom prst="rect">
            <a:avLst/>
          </a:prstGeom>
          <a:noFill/>
          <a:ln w="254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>
                <a:latin typeface="Corbel" panose="020B0503020204020204" pitchFamily="34" charset="0"/>
              </a:rPr>
              <a:t>google maps = a super fancy GIS</a:t>
            </a:r>
            <a:endParaRPr lang="en-US" sz="3600" dirty="0">
              <a:latin typeface="Corbel" panose="020B0503020204020204" pitchFamily="34" charset="0"/>
            </a:endParaRPr>
          </a:p>
        </p:txBody>
      </p:sp>
      <p:sp>
        <p:nvSpPr>
          <p:cNvPr id="4" name="Oval 3"/>
          <p:cNvSpPr/>
          <p:nvPr/>
        </p:nvSpPr>
        <p:spPr>
          <a:xfrm>
            <a:off x="4724400" y="2743200"/>
            <a:ext cx="1124052" cy="130175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6019800" y="1600200"/>
            <a:ext cx="2781096" cy="40386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6912634" y="4905555"/>
            <a:ext cx="990600" cy="3048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2996962" y="3794125"/>
            <a:ext cx="1727438" cy="176637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3249939" y="4052804"/>
            <a:ext cx="1221484" cy="1249016"/>
            <a:chOff x="3249939" y="4052804"/>
            <a:chExt cx="1221484" cy="1249016"/>
          </a:xfrm>
        </p:grpSpPr>
        <p:cxnSp>
          <p:nvCxnSpPr>
            <p:cNvPr id="11" name="Straight Connector 10"/>
            <p:cNvCxnSpPr>
              <a:stCxn id="10" idx="7"/>
              <a:endCxn id="10" idx="3"/>
            </p:cNvCxnSpPr>
            <p:nvPr/>
          </p:nvCxnSpPr>
          <p:spPr>
            <a:xfrm flipH="1">
              <a:off x="3249939" y="4052804"/>
              <a:ext cx="1221484" cy="1249016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>
              <a:stCxn id="10" idx="1"/>
            </p:cNvCxnSpPr>
            <p:nvPr/>
          </p:nvCxnSpPr>
          <p:spPr>
            <a:xfrm>
              <a:off x="3249939" y="4052804"/>
              <a:ext cx="1206639" cy="1249016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Oval 16"/>
          <p:cNvSpPr/>
          <p:nvPr/>
        </p:nvSpPr>
        <p:spPr>
          <a:xfrm>
            <a:off x="1981200" y="2667000"/>
            <a:ext cx="838200" cy="7620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391066" y="3135704"/>
            <a:ext cx="958970" cy="3810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228600" y="4495800"/>
            <a:ext cx="2362200" cy="14478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7696200" y="5638800"/>
            <a:ext cx="533400" cy="42545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2577862" y="5354243"/>
            <a:ext cx="838200" cy="7620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381000" y="1295400"/>
            <a:ext cx="2362200" cy="91439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885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0" grpId="0" animBg="1"/>
      <p:bldP spid="2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E:\presentations\IntroGISCourse\gmaps_streetvie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874" y="1516811"/>
            <a:ext cx="8433229" cy="4547439"/>
          </a:xfrm>
          <a:prstGeom prst="rect">
            <a:avLst/>
          </a:prstGeom>
          <a:noFill/>
          <a:ln w="254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>
                <a:latin typeface="Corbel" panose="020B0503020204020204" pitchFamily="34" charset="0"/>
              </a:rPr>
              <a:t>google maps = a super fancy GIS</a:t>
            </a:r>
            <a:endParaRPr lang="en-US" sz="3600" dirty="0">
              <a:latin typeface="Corbel" panose="020B0503020204020204" pitchFamily="34" charset="0"/>
            </a:endParaRPr>
          </a:p>
        </p:txBody>
      </p:sp>
      <p:sp>
        <p:nvSpPr>
          <p:cNvPr id="20" name="Oval 19"/>
          <p:cNvSpPr/>
          <p:nvPr/>
        </p:nvSpPr>
        <p:spPr>
          <a:xfrm>
            <a:off x="7696200" y="5638800"/>
            <a:ext cx="533400" cy="42545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67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334521"/>
            <a:ext cx="1635594" cy="1143000"/>
          </a:xfrm>
        </p:spPr>
        <p:txBody>
          <a:bodyPr>
            <a:normAutofit/>
          </a:bodyPr>
          <a:lstStyle/>
          <a:p>
            <a:pPr algn="l"/>
            <a:r>
              <a:rPr lang="en-US" dirty="0" smtClean="0">
                <a:latin typeface="Corbel" panose="020B0503020204020204" pitchFamily="34" charset="0"/>
              </a:rPr>
              <a:t>data</a:t>
            </a:r>
            <a:endParaRPr lang="en-US" dirty="0">
              <a:latin typeface="Corbel" panose="020B0503020204020204" pitchFamily="34" charset="0"/>
            </a:endParaRPr>
          </a:p>
        </p:txBody>
      </p:sp>
      <p:pic>
        <p:nvPicPr>
          <p:cNvPr id="1026" name="Picture 2" descr="http://uxrepo.com/static/icon-sets/ocha/png32/256/000000/computer-256-000000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1104" y="3021689"/>
            <a:ext cx="1613483" cy="1613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Straight Arrow Connector 14"/>
          <p:cNvCxnSpPr/>
          <p:nvPr/>
        </p:nvCxnSpPr>
        <p:spPr>
          <a:xfrm>
            <a:off x="2872351" y="1975377"/>
            <a:ext cx="2364828" cy="837912"/>
          </a:xfrm>
          <a:prstGeom prst="straightConnector1">
            <a:avLst/>
          </a:prstGeom>
          <a:ln w="28575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5885033" y="4790003"/>
            <a:ext cx="287167" cy="533773"/>
          </a:xfrm>
          <a:prstGeom prst="straightConnector1">
            <a:avLst/>
          </a:prstGeom>
          <a:ln w="28575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itle 1"/>
          <p:cNvSpPr txBox="1">
            <a:spLocks/>
          </p:cNvSpPr>
          <p:nvPr/>
        </p:nvSpPr>
        <p:spPr>
          <a:xfrm>
            <a:off x="533400" y="3040380"/>
            <a:ext cx="4450400" cy="14554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latin typeface="Corbel" panose="020B0503020204020204" pitchFamily="34" charset="0"/>
              </a:rPr>
              <a:t>processing</a:t>
            </a:r>
          </a:p>
          <a:p>
            <a:pPr algn="l"/>
            <a:r>
              <a:rPr lang="en-US" sz="2000" i="1" dirty="0" smtClean="0">
                <a:latin typeface="Corbel" panose="020B0503020204020204" pitchFamily="34" charset="0"/>
              </a:rPr>
              <a:t>this is technically the “Geographic Information System” part…</a:t>
            </a:r>
          </a:p>
        </p:txBody>
      </p:sp>
      <p:sp>
        <p:nvSpPr>
          <p:cNvPr id="24" name="Title 1"/>
          <p:cNvSpPr txBox="1">
            <a:spLocks/>
          </p:cNvSpPr>
          <p:nvPr/>
        </p:nvSpPr>
        <p:spPr>
          <a:xfrm>
            <a:off x="533400" y="5258173"/>
            <a:ext cx="8347783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latin typeface="Corbel" panose="020B0503020204020204" pitchFamily="34" charset="0"/>
              </a:rPr>
              <a:t>publishing</a:t>
            </a:r>
          </a:p>
        </p:txBody>
      </p:sp>
      <p:pic>
        <p:nvPicPr>
          <p:cNvPr id="10" name="Picture 2" descr="E:\presentations\IntroGISCourse\layer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6170" y="3200400"/>
            <a:ext cx="696782" cy="696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E:\presentations\IntroGISCourse\world-map-256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1285" y="5471948"/>
            <a:ext cx="1006213" cy="1006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E:\presentations\IntroGISCourse\625-200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6170" y="299558"/>
            <a:ext cx="1131486" cy="1131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E:\presentations\IntroGISCourse\32994-200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6497" y="192997"/>
            <a:ext cx="1344607" cy="1344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E:\presentations\IntroGISCourse\airplane-with-banner-png-airplane-512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2061" y="-41408"/>
            <a:ext cx="1774882" cy="1774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itle 1"/>
          <p:cNvSpPr txBox="1">
            <a:spLocks/>
          </p:cNvSpPr>
          <p:nvPr/>
        </p:nvSpPr>
        <p:spPr>
          <a:xfrm>
            <a:off x="2168994" y="1512628"/>
            <a:ext cx="1276819" cy="4364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dirty="0" smtClean="0">
                <a:latin typeface="Corbel" panose="020B0503020204020204" pitchFamily="34" charset="0"/>
              </a:rPr>
              <a:t>shapefiles</a:t>
            </a:r>
          </a:p>
        </p:txBody>
      </p:sp>
      <p:sp>
        <p:nvSpPr>
          <p:cNvPr id="33" name="Title 1"/>
          <p:cNvSpPr txBox="1">
            <a:spLocks/>
          </p:cNvSpPr>
          <p:nvPr/>
        </p:nvSpPr>
        <p:spPr>
          <a:xfrm>
            <a:off x="3553177" y="1512628"/>
            <a:ext cx="1694882" cy="4364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dirty="0" smtClean="0">
                <a:latin typeface="Corbel" panose="020B0503020204020204" pitchFamily="34" charset="0"/>
              </a:rPr>
              <a:t>spreadsheets</a:t>
            </a:r>
          </a:p>
        </p:txBody>
      </p:sp>
      <p:sp>
        <p:nvSpPr>
          <p:cNvPr id="34" name="Title 1"/>
          <p:cNvSpPr txBox="1">
            <a:spLocks/>
          </p:cNvSpPr>
          <p:nvPr/>
        </p:nvSpPr>
        <p:spPr>
          <a:xfrm>
            <a:off x="5224472" y="1512628"/>
            <a:ext cx="1694882" cy="4364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dirty="0">
                <a:latin typeface="Corbel" panose="020B0503020204020204" pitchFamily="34" charset="0"/>
              </a:rPr>
              <a:t>s</a:t>
            </a:r>
            <a:r>
              <a:rPr lang="en-US" sz="2000" dirty="0" smtClean="0">
                <a:latin typeface="Corbel" panose="020B0503020204020204" pitchFamily="34" charset="0"/>
              </a:rPr>
              <a:t>atellites/GPS</a:t>
            </a:r>
          </a:p>
        </p:txBody>
      </p:sp>
      <p:sp>
        <p:nvSpPr>
          <p:cNvPr id="35" name="Title 1"/>
          <p:cNvSpPr txBox="1">
            <a:spLocks/>
          </p:cNvSpPr>
          <p:nvPr/>
        </p:nvSpPr>
        <p:spPr>
          <a:xfrm>
            <a:off x="6932061" y="1327977"/>
            <a:ext cx="1929319" cy="8109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 smtClean="0">
                <a:latin typeface="Corbel" panose="020B0503020204020204" pitchFamily="34" charset="0"/>
              </a:rPr>
              <a:t>planes/remote sensing</a:t>
            </a:r>
          </a:p>
        </p:txBody>
      </p:sp>
      <p:cxnSp>
        <p:nvCxnSpPr>
          <p:cNvPr id="43" name="Straight Arrow Connector 42"/>
          <p:cNvCxnSpPr/>
          <p:nvPr/>
        </p:nvCxnSpPr>
        <p:spPr>
          <a:xfrm>
            <a:off x="4328800" y="1974083"/>
            <a:ext cx="1310000" cy="839206"/>
          </a:xfrm>
          <a:prstGeom prst="straightConnector1">
            <a:avLst/>
          </a:prstGeom>
          <a:ln w="28575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 flipH="1">
            <a:off x="5959253" y="1975377"/>
            <a:ext cx="74220" cy="837912"/>
          </a:xfrm>
          <a:prstGeom prst="straightConnector1">
            <a:avLst/>
          </a:prstGeom>
          <a:ln w="28575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35" idx="2"/>
          </p:cNvCxnSpPr>
          <p:nvPr/>
        </p:nvCxnSpPr>
        <p:spPr>
          <a:xfrm flipH="1">
            <a:off x="6324601" y="2138971"/>
            <a:ext cx="1572120" cy="674318"/>
          </a:xfrm>
          <a:prstGeom prst="straightConnector1">
            <a:avLst/>
          </a:prstGeom>
          <a:ln w="28575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7" name="Picture 13" descr="E:\presentations\IntroGISCourse\mono-kig-polygon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8628" y="381000"/>
            <a:ext cx="1050043" cy="1050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7" name="Straight Arrow Connector 56"/>
          <p:cNvCxnSpPr/>
          <p:nvPr/>
        </p:nvCxnSpPr>
        <p:spPr>
          <a:xfrm>
            <a:off x="5885033" y="4790003"/>
            <a:ext cx="1734967" cy="558587"/>
          </a:xfrm>
          <a:prstGeom prst="straightConnector1">
            <a:avLst/>
          </a:prstGeom>
          <a:ln w="28575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Picture 4" descr="http://www.clipartbest.com/cliparts/nTX/B5L/nTXB5LKTB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9502" y="4994241"/>
            <a:ext cx="727412" cy="1483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 descr="http://uxrepo.com/static/icon-sets/ocha/png32/256/000000/computer-256-000000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6264" y="5323776"/>
            <a:ext cx="1165071" cy="1165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4" descr="E:\presentations\IntroGISCourse\world-map-256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0356" y="5471948"/>
            <a:ext cx="522701" cy="522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3" name="Straight Arrow Connector 62"/>
          <p:cNvCxnSpPr/>
          <p:nvPr/>
        </p:nvCxnSpPr>
        <p:spPr>
          <a:xfrm flipH="1">
            <a:off x="5001104" y="4790003"/>
            <a:ext cx="883929" cy="468170"/>
          </a:xfrm>
          <a:prstGeom prst="straightConnector1">
            <a:avLst/>
          </a:prstGeom>
          <a:ln w="28575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itle 1"/>
          <p:cNvSpPr txBox="1">
            <a:spLocks/>
          </p:cNvSpPr>
          <p:nvPr/>
        </p:nvSpPr>
        <p:spPr>
          <a:xfrm>
            <a:off x="3746264" y="6401173"/>
            <a:ext cx="1276819" cy="4364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dirty="0" smtClean="0">
                <a:latin typeface="Corbel" panose="020B0503020204020204" pitchFamily="34" charset="0"/>
              </a:rPr>
              <a:t>web-map</a:t>
            </a:r>
          </a:p>
        </p:txBody>
      </p:sp>
      <p:sp>
        <p:nvSpPr>
          <p:cNvPr id="68" name="Title 1"/>
          <p:cNvSpPr txBox="1">
            <a:spLocks/>
          </p:cNvSpPr>
          <p:nvPr/>
        </p:nvSpPr>
        <p:spPr>
          <a:xfrm>
            <a:off x="5686191" y="6418741"/>
            <a:ext cx="1276819" cy="4364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dirty="0" smtClean="0">
                <a:latin typeface="Corbel" panose="020B0503020204020204" pitchFamily="34" charset="0"/>
              </a:rPr>
              <a:t>real map</a:t>
            </a:r>
          </a:p>
        </p:txBody>
      </p:sp>
      <p:sp>
        <p:nvSpPr>
          <p:cNvPr id="69" name="Title 1"/>
          <p:cNvSpPr txBox="1">
            <a:spLocks/>
          </p:cNvSpPr>
          <p:nvPr/>
        </p:nvSpPr>
        <p:spPr>
          <a:xfrm>
            <a:off x="7589046" y="6401173"/>
            <a:ext cx="1505419" cy="4364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dirty="0" smtClean="0">
                <a:latin typeface="Corbel" panose="020B0503020204020204" pitchFamily="34" charset="0"/>
              </a:rPr>
              <a:t>mobile app</a:t>
            </a:r>
          </a:p>
        </p:txBody>
      </p:sp>
    </p:spTree>
    <p:extLst>
      <p:ext uri="{BB962C8B-B14F-4D97-AF65-F5344CB8AC3E}">
        <p14:creationId xmlns:p14="http://schemas.microsoft.com/office/powerpoint/2010/main" val="566975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4" grpId="0"/>
      <p:bldP spid="67" grpId="0"/>
      <p:bldP spid="68" grpId="0"/>
      <p:bldP spid="6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334521"/>
            <a:ext cx="1635594" cy="1143000"/>
          </a:xfrm>
        </p:spPr>
        <p:txBody>
          <a:bodyPr>
            <a:normAutofit/>
          </a:bodyPr>
          <a:lstStyle/>
          <a:p>
            <a:pPr algn="l"/>
            <a:r>
              <a:rPr lang="en-US" dirty="0" smtClean="0">
                <a:latin typeface="Corbel" panose="020B0503020204020204" pitchFamily="34" charset="0"/>
              </a:rPr>
              <a:t>data</a:t>
            </a:r>
            <a:endParaRPr lang="en-US" dirty="0">
              <a:latin typeface="Corbel" panose="020B0503020204020204" pitchFamily="34" charset="0"/>
            </a:endParaRPr>
          </a:p>
        </p:txBody>
      </p:sp>
      <p:pic>
        <p:nvPicPr>
          <p:cNvPr id="1026" name="Picture 2" descr="http://uxrepo.com/static/icon-sets/ocha/png32/256/000000/computer-256-000000.pn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1104" y="3021689"/>
            <a:ext cx="1613483" cy="1613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Straight Arrow Connector 14"/>
          <p:cNvCxnSpPr/>
          <p:nvPr/>
        </p:nvCxnSpPr>
        <p:spPr>
          <a:xfrm>
            <a:off x="2872351" y="1975377"/>
            <a:ext cx="2364828" cy="837912"/>
          </a:xfrm>
          <a:prstGeom prst="straightConnector1">
            <a:avLst/>
          </a:prstGeom>
          <a:ln w="28575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itle 1"/>
          <p:cNvSpPr txBox="1">
            <a:spLocks/>
          </p:cNvSpPr>
          <p:nvPr/>
        </p:nvSpPr>
        <p:spPr>
          <a:xfrm>
            <a:off x="533400" y="5258173"/>
            <a:ext cx="8347783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latin typeface="Corbel" panose="020B0503020204020204" pitchFamily="34" charset="0"/>
              </a:rPr>
              <a:t>publishing</a:t>
            </a:r>
          </a:p>
        </p:txBody>
      </p:sp>
      <p:pic>
        <p:nvPicPr>
          <p:cNvPr id="1029" name="Picture 5" descr="E:\presentations\IntroGISCourse\625-200.png"/>
          <p:cNvPicPr>
            <a:picLocks noChangeAspect="1" noChangeArrowheads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6170" y="299558"/>
            <a:ext cx="1131486" cy="1131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E:\presentations\IntroGISCourse\32994-200.png"/>
          <p:cNvPicPr>
            <a:picLocks noChangeAspect="1" noChangeArrowheads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6497" y="192997"/>
            <a:ext cx="1344607" cy="1344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E:\presentations\IntroGISCourse\airplane-with-banner-png-airplane-512.png"/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2061" y="-41408"/>
            <a:ext cx="1774882" cy="1774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itle 1"/>
          <p:cNvSpPr txBox="1">
            <a:spLocks/>
          </p:cNvSpPr>
          <p:nvPr/>
        </p:nvSpPr>
        <p:spPr>
          <a:xfrm>
            <a:off x="2168994" y="1512628"/>
            <a:ext cx="1276819" cy="4364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dirty="0" smtClean="0">
                <a:solidFill>
                  <a:schemeClr val="accent2">
                    <a:lumMod val="75000"/>
                  </a:schemeClr>
                </a:solidFill>
                <a:latin typeface="Corbel" panose="020B0503020204020204" pitchFamily="34" charset="0"/>
              </a:rPr>
              <a:t>shapefiles</a:t>
            </a:r>
          </a:p>
        </p:txBody>
      </p:sp>
      <p:sp>
        <p:nvSpPr>
          <p:cNvPr id="33" name="Title 1"/>
          <p:cNvSpPr txBox="1">
            <a:spLocks/>
          </p:cNvSpPr>
          <p:nvPr/>
        </p:nvSpPr>
        <p:spPr>
          <a:xfrm>
            <a:off x="3553177" y="1512628"/>
            <a:ext cx="1694882" cy="4364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dirty="0" smtClean="0">
                <a:solidFill>
                  <a:schemeClr val="accent2">
                    <a:lumMod val="75000"/>
                  </a:schemeClr>
                </a:solidFill>
                <a:latin typeface="Corbel" panose="020B0503020204020204" pitchFamily="34" charset="0"/>
              </a:rPr>
              <a:t>spreadsheets</a:t>
            </a:r>
          </a:p>
        </p:txBody>
      </p:sp>
      <p:sp>
        <p:nvSpPr>
          <p:cNvPr id="34" name="Title 1"/>
          <p:cNvSpPr txBox="1">
            <a:spLocks/>
          </p:cNvSpPr>
          <p:nvPr/>
        </p:nvSpPr>
        <p:spPr>
          <a:xfrm>
            <a:off x="5224472" y="1512628"/>
            <a:ext cx="1694882" cy="4364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Corbel" panose="020B0503020204020204" pitchFamily="34" charset="0"/>
              </a:rPr>
              <a:t>s</a:t>
            </a:r>
            <a:r>
              <a:rPr lang="en-US" sz="2000" dirty="0" smtClean="0">
                <a:solidFill>
                  <a:schemeClr val="accent2">
                    <a:lumMod val="75000"/>
                  </a:schemeClr>
                </a:solidFill>
                <a:latin typeface="Corbel" panose="020B0503020204020204" pitchFamily="34" charset="0"/>
              </a:rPr>
              <a:t>atellites/GPS</a:t>
            </a:r>
          </a:p>
        </p:txBody>
      </p:sp>
      <p:sp>
        <p:nvSpPr>
          <p:cNvPr id="35" name="Title 1"/>
          <p:cNvSpPr txBox="1">
            <a:spLocks/>
          </p:cNvSpPr>
          <p:nvPr/>
        </p:nvSpPr>
        <p:spPr>
          <a:xfrm>
            <a:off x="6932061" y="1327977"/>
            <a:ext cx="1929319" cy="8109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 smtClean="0">
                <a:solidFill>
                  <a:schemeClr val="accent2">
                    <a:lumMod val="75000"/>
                  </a:schemeClr>
                </a:solidFill>
                <a:latin typeface="Corbel" panose="020B0503020204020204" pitchFamily="34" charset="0"/>
              </a:rPr>
              <a:t>planes/remote sensing</a:t>
            </a:r>
          </a:p>
        </p:txBody>
      </p:sp>
      <p:pic>
        <p:nvPicPr>
          <p:cNvPr id="1035" name="Picture 11" descr="E:\presentations\IntroGISCourse\QGis_Logo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2794" y="3124200"/>
            <a:ext cx="851836" cy="938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3" name="Straight Arrow Connector 42"/>
          <p:cNvCxnSpPr/>
          <p:nvPr/>
        </p:nvCxnSpPr>
        <p:spPr>
          <a:xfrm>
            <a:off x="4328800" y="1974083"/>
            <a:ext cx="1310000" cy="839206"/>
          </a:xfrm>
          <a:prstGeom prst="straightConnector1">
            <a:avLst/>
          </a:prstGeom>
          <a:ln w="28575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 flipH="1">
            <a:off x="5959253" y="1975377"/>
            <a:ext cx="74220" cy="837912"/>
          </a:xfrm>
          <a:prstGeom prst="straightConnector1">
            <a:avLst/>
          </a:prstGeom>
          <a:ln w="28575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35" idx="2"/>
          </p:cNvCxnSpPr>
          <p:nvPr/>
        </p:nvCxnSpPr>
        <p:spPr>
          <a:xfrm flipH="1">
            <a:off x="6324601" y="2138971"/>
            <a:ext cx="1572120" cy="674318"/>
          </a:xfrm>
          <a:prstGeom prst="straightConnector1">
            <a:avLst/>
          </a:prstGeom>
          <a:ln w="28575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7" name="Picture 13" descr="E:\presentations\IntroGISCourse\mono-kig-polygon.png"/>
          <p:cNvPicPr>
            <a:picLocks noChangeAspect="1" noChangeArrowheads="1"/>
          </p:cNvPicPr>
          <p:nvPr/>
        </p:nvPicPr>
        <p:blipFill>
          <a:blip r:embed="rId7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8628" y="381000"/>
            <a:ext cx="1050043" cy="1050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Straight Arrow Connector 21"/>
          <p:cNvCxnSpPr/>
          <p:nvPr/>
        </p:nvCxnSpPr>
        <p:spPr>
          <a:xfrm>
            <a:off x="5885033" y="4790003"/>
            <a:ext cx="287167" cy="533773"/>
          </a:xfrm>
          <a:prstGeom prst="straightConnector1">
            <a:avLst/>
          </a:prstGeom>
          <a:ln w="28575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4" descr="E:\presentations\IntroGISCourse\world-map-256.png"/>
          <p:cNvPicPr>
            <a:picLocks noChangeAspect="1" noChangeArrowheads="1"/>
          </p:cNvPicPr>
          <p:nvPr/>
        </p:nvPicPr>
        <p:blipFill>
          <a:blip r:embed="rId8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1285" y="5471948"/>
            <a:ext cx="1006213" cy="1006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Straight Arrow Connector 24"/>
          <p:cNvCxnSpPr/>
          <p:nvPr/>
        </p:nvCxnSpPr>
        <p:spPr>
          <a:xfrm>
            <a:off x="5885033" y="4790003"/>
            <a:ext cx="1734967" cy="558587"/>
          </a:xfrm>
          <a:prstGeom prst="straightConnector1">
            <a:avLst/>
          </a:prstGeom>
          <a:ln w="28575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4" descr="http://www.clipartbest.com/cliparts/nTX/B5L/nTXB5LKTB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9502" y="4994241"/>
            <a:ext cx="727412" cy="1483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http://uxrepo.com/static/icon-sets/ocha/png32/256/000000/computer-256-000000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6264" y="5323776"/>
            <a:ext cx="1165071" cy="1165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 descr="E:\presentations\IntroGISCourse\world-map-256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0356" y="5471948"/>
            <a:ext cx="522701" cy="522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9" name="Straight Arrow Connector 28"/>
          <p:cNvCxnSpPr/>
          <p:nvPr/>
        </p:nvCxnSpPr>
        <p:spPr>
          <a:xfrm flipH="1">
            <a:off x="5001104" y="4790003"/>
            <a:ext cx="883929" cy="468170"/>
          </a:xfrm>
          <a:prstGeom prst="straightConnector1">
            <a:avLst/>
          </a:prstGeom>
          <a:ln w="28575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itle 1"/>
          <p:cNvSpPr txBox="1">
            <a:spLocks/>
          </p:cNvSpPr>
          <p:nvPr/>
        </p:nvSpPr>
        <p:spPr>
          <a:xfrm>
            <a:off x="3746264" y="6401173"/>
            <a:ext cx="1276819" cy="4364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dirty="0" smtClean="0">
                <a:latin typeface="Corbel" panose="020B0503020204020204" pitchFamily="34" charset="0"/>
              </a:rPr>
              <a:t>web-map</a:t>
            </a:r>
          </a:p>
        </p:txBody>
      </p:sp>
      <p:sp>
        <p:nvSpPr>
          <p:cNvPr id="32" name="Title 1"/>
          <p:cNvSpPr txBox="1">
            <a:spLocks/>
          </p:cNvSpPr>
          <p:nvPr/>
        </p:nvSpPr>
        <p:spPr>
          <a:xfrm>
            <a:off x="5686191" y="6418741"/>
            <a:ext cx="1276819" cy="4364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dirty="0" smtClean="0">
                <a:solidFill>
                  <a:schemeClr val="accent2">
                    <a:lumMod val="75000"/>
                  </a:schemeClr>
                </a:solidFill>
                <a:latin typeface="Corbel" panose="020B0503020204020204" pitchFamily="34" charset="0"/>
              </a:rPr>
              <a:t>real map</a:t>
            </a:r>
          </a:p>
        </p:txBody>
      </p:sp>
      <p:sp>
        <p:nvSpPr>
          <p:cNvPr id="36" name="Title 1"/>
          <p:cNvSpPr txBox="1">
            <a:spLocks/>
          </p:cNvSpPr>
          <p:nvPr/>
        </p:nvSpPr>
        <p:spPr>
          <a:xfrm>
            <a:off x="7589046" y="6401173"/>
            <a:ext cx="1505419" cy="4364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dirty="0" smtClean="0">
                <a:latin typeface="Corbel" panose="020B0503020204020204" pitchFamily="34" charset="0"/>
              </a:rPr>
              <a:t>mobile app</a:t>
            </a:r>
          </a:p>
        </p:txBody>
      </p:sp>
      <p:sp>
        <p:nvSpPr>
          <p:cNvPr id="38" name="Title 1"/>
          <p:cNvSpPr txBox="1">
            <a:spLocks/>
          </p:cNvSpPr>
          <p:nvPr/>
        </p:nvSpPr>
        <p:spPr>
          <a:xfrm>
            <a:off x="533400" y="3040380"/>
            <a:ext cx="4450400" cy="14554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latin typeface="Corbel" panose="020B0503020204020204" pitchFamily="34" charset="0"/>
              </a:rPr>
              <a:t>processing</a:t>
            </a:r>
          </a:p>
          <a:p>
            <a:pPr algn="l"/>
            <a:r>
              <a:rPr lang="en-US" sz="2000" i="1" dirty="0" smtClean="0">
                <a:latin typeface="Corbel" panose="020B0503020204020204" pitchFamily="34" charset="0"/>
              </a:rPr>
              <a:t>this is technically the “Geographic Information System” part…</a:t>
            </a:r>
          </a:p>
        </p:txBody>
      </p:sp>
    </p:spTree>
    <p:extLst>
      <p:ext uri="{BB962C8B-B14F-4D97-AF65-F5344CB8AC3E}">
        <p14:creationId xmlns:p14="http://schemas.microsoft.com/office/powerpoint/2010/main" val="438260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>
                <a:latin typeface="Corbel" panose="020B0503020204020204" pitchFamily="34" charset="0"/>
              </a:rPr>
              <a:t>Another way to look at the steps involved…</a:t>
            </a:r>
            <a:endParaRPr lang="en-US" sz="3200" dirty="0">
              <a:latin typeface="Corbel" panose="020B0503020204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rbel" panose="020B0503020204020204" pitchFamily="34" charset="0"/>
              </a:rPr>
              <a:t>Data management</a:t>
            </a:r>
          </a:p>
          <a:p>
            <a:pPr lvl="1"/>
            <a:r>
              <a:rPr lang="en-US" dirty="0" smtClean="0">
                <a:latin typeface="Corbel" panose="020B0503020204020204" pitchFamily="34" charset="0"/>
              </a:rPr>
              <a:t>Creation, collection, acquisition</a:t>
            </a:r>
          </a:p>
          <a:p>
            <a:r>
              <a:rPr lang="en-US" dirty="0" smtClean="0">
                <a:latin typeface="Corbel" panose="020B0503020204020204" pitchFamily="34" charset="0"/>
              </a:rPr>
              <a:t>Data analysis</a:t>
            </a:r>
          </a:p>
          <a:p>
            <a:pPr lvl="1"/>
            <a:r>
              <a:rPr lang="en-US" dirty="0" smtClean="0">
                <a:latin typeface="Corbel" panose="020B0503020204020204" pitchFamily="34" charset="0"/>
              </a:rPr>
              <a:t>Modeling, comparison, processing </a:t>
            </a:r>
          </a:p>
          <a:p>
            <a:r>
              <a:rPr lang="en-US" dirty="0" smtClean="0">
                <a:latin typeface="Corbel" panose="020B0503020204020204" pitchFamily="34" charset="0"/>
              </a:rPr>
              <a:t>Data interpretation</a:t>
            </a:r>
          </a:p>
          <a:p>
            <a:pPr lvl="1"/>
            <a:r>
              <a:rPr lang="en-US" dirty="0" smtClean="0">
                <a:latin typeface="Corbel" panose="020B0503020204020204" pitchFamily="34" charset="0"/>
              </a:rPr>
              <a:t>Visualization, publication, dissemination</a:t>
            </a:r>
          </a:p>
          <a:p>
            <a:pPr lvl="1"/>
            <a:endParaRPr lang="en-US" dirty="0">
              <a:latin typeface="Corbel" panose="020B0503020204020204" pitchFamily="34" charset="0"/>
            </a:endParaRPr>
          </a:p>
          <a:p>
            <a:pPr marL="0" indent="0" algn="ctr">
              <a:buNone/>
            </a:pPr>
            <a:r>
              <a:rPr lang="en-US" i="1" dirty="0" smtClean="0">
                <a:latin typeface="Corbel" panose="020B0503020204020204" pitchFamily="34" charset="0"/>
              </a:rPr>
              <a:t>…and there is software all along the way.</a:t>
            </a:r>
          </a:p>
        </p:txBody>
      </p:sp>
    </p:spTree>
    <p:extLst>
      <p:ext uri="{BB962C8B-B14F-4D97-AF65-F5344CB8AC3E}">
        <p14:creationId xmlns:p14="http://schemas.microsoft.com/office/powerpoint/2010/main" val="1296415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57200" y="5791200"/>
            <a:ext cx="8229600" cy="609600"/>
          </a:xfrm>
        </p:spPr>
        <p:txBody>
          <a:bodyPr>
            <a:normAutofit/>
          </a:bodyPr>
          <a:lstStyle/>
          <a:p>
            <a:r>
              <a:rPr lang="en-US" sz="3200" i="1" dirty="0" smtClean="0">
                <a:latin typeface="Corbel" panose="020B0503020204020204" pitchFamily="34" charset="0"/>
              </a:rPr>
              <a:t>In a lot of ways, it’s pretty much just IT.</a:t>
            </a:r>
            <a:endParaRPr lang="en-US" sz="3200" i="1" dirty="0">
              <a:latin typeface="Corbel" panose="020B0503020204020204" pitchFamily="34" charset="0"/>
            </a:endParaRPr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457200" y="533400"/>
            <a:ext cx="8229600" cy="5181600"/>
          </a:xfrm>
        </p:spPr>
        <p:txBody>
          <a:bodyPr>
            <a:normAutofit/>
          </a:bodyPr>
          <a:lstStyle/>
          <a:p>
            <a:r>
              <a:rPr lang="en-US" sz="2400" dirty="0" smtClean="0">
                <a:latin typeface="Corbel" panose="020B0503020204020204" pitchFamily="34" charset="0"/>
              </a:rPr>
              <a:t>GPS unit accompanying software for collection/correction</a:t>
            </a:r>
          </a:p>
          <a:p>
            <a:pPr lvl="1"/>
            <a:r>
              <a:rPr lang="en-US" sz="2000" dirty="0" smtClean="0">
                <a:latin typeface="Corbel" panose="020B0503020204020204" pitchFamily="34" charset="0"/>
              </a:rPr>
              <a:t>Trimble </a:t>
            </a:r>
            <a:r>
              <a:rPr lang="en-US" sz="2000" dirty="0" err="1" smtClean="0">
                <a:latin typeface="Corbel" panose="020B0503020204020204" pitchFamily="34" charset="0"/>
              </a:rPr>
              <a:t>PathFinder</a:t>
            </a:r>
            <a:r>
              <a:rPr lang="en-US" sz="2000" dirty="0" smtClean="0">
                <a:latin typeface="Corbel" panose="020B0503020204020204" pitchFamily="34" charset="0"/>
              </a:rPr>
              <a:t>, etc.</a:t>
            </a:r>
          </a:p>
          <a:p>
            <a:r>
              <a:rPr lang="en-US" sz="2400" dirty="0" smtClean="0">
                <a:latin typeface="Corbel" panose="020B0503020204020204" pitchFamily="34" charset="0"/>
              </a:rPr>
              <a:t>Software for processing remote sensing products</a:t>
            </a:r>
          </a:p>
          <a:p>
            <a:pPr lvl="1"/>
            <a:r>
              <a:rPr lang="en-US" sz="2000" dirty="0" err="1" smtClean="0">
                <a:latin typeface="Corbel" panose="020B0503020204020204" pitchFamily="34" charset="0"/>
              </a:rPr>
              <a:t>LASTools</a:t>
            </a:r>
            <a:r>
              <a:rPr lang="en-US" sz="2000" dirty="0" smtClean="0">
                <a:latin typeface="Corbel" panose="020B0503020204020204" pitchFamily="34" charset="0"/>
              </a:rPr>
              <a:t> (for raw LiDAR data), ENVI (for image processing)</a:t>
            </a:r>
          </a:p>
          <a:p>
            <a:r>
              <a:rPr lang="en-US" sz="2400" dirty="0" smtClean="0">
                <a:latin typeface="Corbel" panose="020B0503020204020204" pitchFamily="34" charset="0"/>
              </a:rPr>
              <a:t>Purely analysis-based software</a:t>
            </a:r>
          </a:p>
          <a:p>
            <a:pPr lvl="1"/>
            <a:r>
              <a:rPr lang="en-US" sz="2000" dirty="0" smtClean="0">
                <a:latin typeface="Corbel" panose="020B0503020204020204" pitchFamily="34" charset="0"/>
              </a:rPr>
              <a:t>GRASS GIS (for modeling), various Python or R modules</a:t>
            </a:r>
          </a:p>
          <a:p>
            <a:r>
              <a:rPr lang="en-US" sz="2400" dirty="0" smtClean="0">
                <a:latin typeface="Corbel" panose="020B0503020204020204" pitchFamily="34" charset="0"/>
              </a:rPr>
              <a:t>Mapping software</a:t>
            </a:r>
          </a:p>
          <a:p>
            <a:pPr lvl="1"/>
            <a:r>
              <a:rPr lang="en-US" sz="2000" dirty="0">
                <a:latin typeface="Corbel" panose="020B0503020204020204" pitchFamily="34" charset="0"/>
              </a:rPr>
              <a:t>ESRI’s ArcGIS (with extensions for all kinds of processes), Quantum GIS (with plugins), GRASS (for modeling), MapInfo, </a:t>
            </a:r>
            <a:r>
              <a:rPr lang="en-US" sz="2000" dirty="0" err="1" smtClean="0">
                <a:latin typeface="Corbel" panose="020B0503020204020204" pitchFamily="34" charset="0"/>
              </a:rPr>
              <a:t>OpenJUMP</a:t>
            </a:r>
            <a:r>
              <a:rPr lang="en-US" sz="2000" dirty="0" smtClean="0">
                <a:latin typeface="Corbel" panose="020B0503020204020204" pitchFamily="34" charset="0"/>
              </a:rPr>
              <a:t>, </a:t>
            </a:r>
            <a:r>
              <a:rPr lang="en-US" sz="2000" dirty="0" err="1" smtClean="0">
                <a:latin typeface="Corbel" panose="020B0503020204020204" pitchFamily="34" charset="0"/>
              </a:rPr>
              <a:t>TileMill</a:t>
            </a:r>
            <a:r>
              <a:rPr lang="en-US" sz="2000" dirty="0" smtClean="0">
                <a:latin typeface="Corbel" panose="020B0503020204020204" pitchFamily="34" charset="0"/>
              </a:rPr>
              <a:t> (for style and creating tiled image)</a:t>
            </a:r>
          </a:p>
          <a:p>
            <a:r>
              <a:rPr lang="en-US" sz="2400" dirty="0" smtClean="0">
                <a:latin typeface="Corbel" panose="020B0503020204020204" pitchFamily="34" charset="0"/>
              </a:rPr>
              <a:t>Any number of web-related technologies</a:t>
            </a:r>
          </a:p>
          <a:p>
            <a:pPr lvl="1"/>
            <a:r>
              <a:rPr lang="en-US" sz="2000" dirty="0" err="1" smtClean="0">
                <a:latin typeface="Corbel" panose="020B0503020204020204" pitchFamily="34" charset="0"/>
              </a:rPr>
              <a:t>OpenLayers</a:t>
            </a:r>
            <a:r>
              <a:rPr lang="en-US" sz="2000" dirty="0" smtClean="0">
                <a:latin typeface="Corbel" panose="020B0503020204020204" pitchFamily="34" charset="0"/>
              </a:rPr>
              <a:t>, Leaflet, </a:t>
            </a:r>
            <a:r>
              <a:rPr lang="en-US" sz="2000" dirty="0" err="1" smtClean="0">
                <a:latin typeface="Corbel" panose="020B0503020204020204" pitchFamily="34" charset="0"/>
              </a:rPr>
              <a:t>GeoServer</a:t>
            </a:r>
            <a:r>
              <a:rPr lang="en-US" sz="2000" dirty="0" smtClean="0">
                <a:latin typeface="Corbel" panose="020B0503020204020204" pitchFamily="34" charset="0"/>
              </a:rPr>
              <a:t>, </a:t>
            </a:r>
            <a:r>
              <a:rPr lang="en-US" sz="2000" dirty="0" err="1" smtClean="0">
                <a:latin typeface="Corbel" panose="020B0503020204020204" pitchFamily="34" charset="0"/>
              </a:rPr>
              <a:t>MapServer</a:t>
            </a:r>
            <a:r>
              <a:rPr lang="en-US" sz="2000" dirty="0" smtClean="0">
                <a:latin typeface="Corbel" panose="020B0503020204020204" pitchFamily="34" charset="0"/>
              </a:rPr>
              <a:t>, </a:t>
            </a:r>
            <a:r>
              <a:rPr lang="en-US" sz="2000" dirty="0" err="1" smtClean="0">
                <a:latin typeface="Corbel" panose="020B0503020204020204" pitchFamily="34" charset="0"/>
              </a:rPr>
              <a:t>CartoDB</a:t>
            </a:r>
            <a:r>
              <a:rPr lang="en-US" sz="2000" dirty="0" smtClean="0">
                <a:latin typeface="Corbel" panose="020B0503020204020204" pitchFamily="34" charset="0"/>
              </a:rPr>
              <a:t>, </a:t>
            </a:r>
            <a:r>
              <a:rPr lang="en-US" sz="2000" dirty="0" err="1" smtClean="0">
                <a:latin typeface="Corbel" panose="020B0503020204020204" pitchFamily="34" charset="0"/>
              </a:rPr>
              <a:t>MapBox</a:t>
            </a:r>
            <a:r>
              <a:rPr lang="en-US" sz="2000" dirty="0" smtClean="0">
                <a:latin typeface="Corbel" panose="020B0503020204020204" pitchFamily="34" charset="0"/>
              </a:rPr>
              <a:t>, </a:t>
            </a:r>
            <a:r>
              <a:rPr lang="en-US" sz="2000" dirty="0" err="1" smtClean="0">
                <a:latin typeface="Corbel" panose="020B0503020204020204" pitchFamily="34" charset="0"/>
              </a:rPr>
              <a:t>GeoDjango</a:t>
            </a:r>
            <a:endParaRPr lang="en-US" sz="2000" dirty="0" smtClean="0"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0247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1400</TotalTime>
  <Words>609</Words>
  <Application>Microsoft Office PowerPoint</Application>
  <PresentationFormat>On-screen Show (4:3)</PresentationFormat>
  <Paragraphs>105</Paragraphs>
  <Slides>19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19</vt:i4>
      </vt:variant>
    </vt:vector>
  </HeadingPairs>
  <TitlesOfParts>
    <vt:vector size="21" baseType="lpstr">
      <vt:lpstr>Office Theme</vt:lpstr>
      <vt:lpstr>1_Office Theme</vt:lpstr>
      <vt:lpstr>PowerPoint Presentation</vt:lpstr>
      <vt:lpstr>What is (a) GIS?</vt:lpstr>
      <vt:lpstr>google maps = a super fancy GIS</vt:lpstr>
      <vt:lpstr>google maps = a super fancy GIS</vt:lpstr>
      <vt:lpstr>google maps = a super fancy GIS</vt:lpstr>
      <vt:lpstr>data</vt:lpstr>
      <vt:lpstr>data</vt:lpstr>
      <vt:lpstr>Another way to look at the steps involved…</vt:lpstr>
      <vt:lpstr>In a lot of ways, it’s pretty much just IT.</vt:lpstr>
      <vt:lpstr>Desktop vs. Server-Side software</vt:lpstr>
      <vt:lpstr>PowerPoint Presentation</vt:lpstr>
      <vt:lpstr>PowerPoint Presentation</vt:lpstr>
      <vt:lpstr>PowerPoint Presentation</vt:lpstr>
      <vt:lpstr>google maps = a proprietary GIS</vt:lpstr>
      <vt:lpstr>open street map = an open GIS</vt:lpstr>
      <vt:lpstr>…anyone can enter or correct data</vt:lpstr>
      <vt:lpstr>questions and break time…</vt:lpstr>
      <vt:lpstr>Quick note on zip files!</vt:lpstr>
      <vt:lpstr>Quick note on file extensions!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THRC</dc:creator>
  <cp:lastModifiedBy>LEGION-GIS</cp:lastModifiedBy>
  <cp:revision>98</cp:revision>
  <dcterms:created xsi:type="dcterms:W3CDTF">2015-08-26T13:52:29Z</dcterms:created>
  <dcterms:modified xsi:type="dcterms:W3CDTF">2016-07-05T19:36:21Z</dcterms:modified>
</cp:coreProperties>
</file>